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338" r:id="rId3"/>
  </p:sldIdLst>
  <p:sldSz cx="7560945" cy="1069149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96" userDrawn="1">
          <p15:clr>
            <a:srgbClr val="A4A3A4"/>
          </p15:clr>
        </p15:guide>
        <p15:guide id="4" pos="4468" userDrawn="1">
          <p15:clr>
            <a:srgbClr val="A4A3A4"/>
          </p15:clr>
        </p15:guide>
        <p15:guide id="6" orient="horz" pos="59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E3F0"/>
    <a:srgbClr val="CCD2DF"/>
    <a:srgbClr val="6679A0"/>
    <a:srgbClr val="F6F6F6"/>
    <a:srgbClr val="334D80"/>
    <a:srgbClr val="99A6BF"/>
    <a:srgbClr val="EC875D"/>
    <a:srgbClr val="EDAE8B"/>
    <a:srgbClr val="DE2B2C"/>
    <a:srgbClr val="ED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6010" autoAdjust="0"/>
  </p:normalViewPr>
  <p:slideViewPr>
    <p:cSldViewPr snapToGrid="0" snapToObjects="1" showGuides="1">
      <p:cViewPr>
        <p:scale>
          <a:sx n="100" d="100"/>
          <a:sy n="100" d="100"/>
        </p:scale>
        <p:origin x="1896" y="48"/>
      </p:cViewPr>
      <p:guideLst>
        <p:guide pos="296"/>
        <p:guide pos="4468"/>
        <p:guide orient="horz" pos="593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027D98-8537-48EF-966A-DDCF9D7ACEB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C5003-361C-4300-AAAE-C7563E707AA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C5003-361C-4300-AAAE-C7563E707AA6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-1" y="0"/>
            <a:ext cx="7561263" cy="4800600"/>
          </a:xfrm>
          <a:prstGeom prst="rect">
            <a:avLst/>
          </a:prstGeom>
          <a:gradFill>
            <a:gsLst>
              <a:gs pos="27000">
                <a:srgbClr val="D8E3F0"/>
              </a:gs>
              <a:gs pos="100000">
                <a:srgbClr val="D8E3F0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104" y="1227379"/>
            <a:ext cx="7561263" cy="1835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837" y="569242"/>
            <a:ext cx="652158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837" y="2846200"/>
            <a:ext cx="652158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837" y="9909729"/>
            <a:ext cx="170128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DFD72-73AF-4016-85A0-83639F0D4DD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669" y="9909729"/>
            <a:ext cx="2551926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40142" y="9909729"/>
            <a:ext cx="170128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93696-B93C-4DE1-A255-9AB0507E1C2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756285" rtl="0" eaLnBrk="1" latinLnBrk="0" hangingPunct="1">
        <a:lnSpc>
          <a:spcPct val="90000"/>
        </a:lnSpc>
        <a:spcBef>
          <a:spcPct val="0"/>
        </a:spcBef>
        <a:buNone/>
        <a:defRPr sz="3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230" indent="-189230" algn="l" defTabSz="756285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05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944880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655" kern="1200">
          <a:solidFill>
            <a:schemeClr val="tx1"/>
          </a:solidFill>
          <a:latin typeface="+mn-lt"/>
          <a:ea typeface="+mn-ea"/>
          <a:cs typeface="+mn-cs"/>
        </a:defRPr>
      </a:lvl3pPr>
      <a:lvl4pPr marL="1323340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70116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207962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457450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83527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21373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1pPr>
      <a:lvl2pPr marL="37782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2pPr>
      <a:lvl3pPr marL="75628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3pPr>
      <a:lvl4pPr marL="113411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51193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189039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26822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64668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02450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90" y="5003165"/>
            <a:ext cx="4194810" cy="17075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72960"/>
            <a:ext cx="7561580" cy="35115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70205" y="575897"/>
            <a:ext cx="6481763" cy="400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altLang="zh-CN" sz="2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EDA</a:t>
            </a:r>
            <a:r>
              <a:rPr lang="zh-CN" altLang="en-US" sz="2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工具链</a:t>
            </a:r>
            <a:r>
              <a:rPr lang="zh-CN" altLang="en-US" sz="2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一体机</a:t>
            </a:r>
            <a:endParaRPr lang="zh-CN" altLang="en-US" sz="2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9900" y="3070225"/>
            <a:ext cx="6456045" cy="89535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indent="254000" algn="just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013784323"/>
                </a:ext>
              </a:extLst>
            </a:pP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EDA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工具链一体机是北联国芯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自主研发整合电子设计自动化（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EDA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）工具链软硬件、实现芯片设计全流程自动化的集成化平台，旨在通过标准化接口、智能调度与协同设计，解决传统芯片设计中工具碎片化、流程不统一、效率低下等痛点，支撑从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RTL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（寄存器传输级）到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GDSII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（图形数据系统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II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）的高效设计流程，为芯片设计企业提供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“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开箱即用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”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的全流程解决方案。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69900" y="7008495"/>
            <a:ext cx="2889250" cy="241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l"/>
            <a:r>
              <a:rPr lang="zh-CN" altLang="en-US" sz="14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产品优势</a:t>
            </a:r>
            <a:endParaRPr lang="zh-CN" altLang="en-US" sz="1400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3700" y="7316470"/>
            <a:ext cx="3175000" cy="3152140"/>
          </a:xfrm>
          <a:prstGeom prst="rect">
            <a:avLst/>
          </a:prstGeom>
          <a:ln>
            <a:noFill/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98975"/>
            <a:ext cx="4203700" cy="50419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469900" y="4156075"/>
            <a:ext cx="2889250" cy="2413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algn="l"/>
            <a:r>
              <a:rPr lang="zh-CN" altLang="en-US" sz="14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应用</a:t>
            </a:r>
            <a:r>
              <a:rPr lang="zh-CN" altLang="en-US" sz="14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场景</a:t>
            </a:r>
            <a:endParaRPr lang="zh-CN" altLang="en-US" sz="1400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321810" y="4498975"/>
            <a:ext cx="2865120" cy="226885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171450" indent="-171450"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zh-CN" altLang="en-US" sz="10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硬件底座：灵活部署，适配多元</a:t>
            </a:r>
            <a:r>
              <a:rPr lang="en-US" altLang="zh-CN" sz="10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IT</a:t>
            </a:r>
            <a:r>
              <a:rPr lang="zh-CN" altLang="en-US" sz="10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架构</a:t>
            </a:r>
            <a:r>
              <a:rPr lang="en-US" altLang="zh-CN" sz="10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           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以国产</a:t>
            </a:r>
            <a:r>
              <a:rPr lang="en-US" altLang="zh-CN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ARM/x86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服务器为核心硬件支撑，结合</a:t>
            </a:r>
            <a:r>
              <a:rPr lang="en-US" altLang="zh-CN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“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底座部署方案（云平台和本地部署）</a:t>
            </a:r>
            <a:r>
              <a:rPr lang="en-US" altLang="zh-CN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”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，满足不同用户的基础设施需求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  <a:endParaRPr lang="zh-CN" altLang="en-US" sz="800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171450" indent="-171450"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zh-CN" altLang="en-US" sz="10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应用底座：全流程工具链，赋能芯片设计创新</a:t>
            </a:r>
            <a:r>
              <a:rPr lang="en-US" altLang="zh-CN" sz="10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 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聚焦芯片设计</a:t>
            </a:r>
            <a:r>
              <a:rPr lang="en-US" altLang="zh-CN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“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工具</a:t>
            </a:r>
            <a:r>
              <a:rPr lang="en-US" altLang="zh-CN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- 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资源</a:t>
            </a:r>
            <a:r>
              <a:rPr lang="en-US" altLang="zh-CN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- 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智能化</a:t>
            </a:r>
            <a:r>
              <a:rPr lang="en-US" altLang="zh-CN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”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核心环节，打造从基础设计到</a:t>
            </a:r>
            <a:r>
              <a:rPr lang="en-US" altLang="zh-CN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AI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增强的全栈能力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  <a:endParaRPr lang="zh-CN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171450" indent="-171450"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zh-CN" altLang="en-US" sz="10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生态推广：产教融合</a:t>
            </a:r>
            <a:r>
              <a:rPr lang="en-US" altLang="zh-CN" sz="10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+</a:t>
            </a:r>
            <a:r>
              <a:rPr lang="zh-CN" altLang="en-US" sz="10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技术服务，构建产业闭环</a:t>
            </a:r>
            <a:r>
              <a:rPr lang="en-US" altLang="zh-CN" sz="10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以</a:t>
            </a:r>
            <a:r>
              <a:rPr lang="en-US" altLang="zh-CN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“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人才培育</a:t>
            </a:r>
            <a:r>
              <a:rPr lang="en-US" altLang="zh-CN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- 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技术交流</a:t>
            </a:r>
            <a:r>
              <a:rPr lang="en-US" altLang="zh-CN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- 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商业服务</a:t>
            </a:r>
            <a:r>
              <a:rPr lang="en-US" altLang="zh-CN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”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为抓手，打通芯片产业</a:t>
            </a:r>
            <a:r>
              <a:rPr lang="en-US" altLang="zh-CN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“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产学研用</a:t>
            </a:r>
            <a:r>
              <a:rPr lang="en-US" altLang="zh-CN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”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最后一公里</a:t>
            </a:r>
            <a:r>
              <a:rPr lang="zh-CN" altLang="en-US" sz="800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  <a:endParaRPr lang="zh-CN" altLang="en-US" sz="800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7150" y="1285240"/>
            <a:ext cx="4906645" cy="14757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404</Words>
  <Application>WPS 演示</Application>
  <PresentationFormat>自定义</PresentationFormat>
  <Paragraphs>12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微软雅黑</vt:lpstr>
      <vt:lpstr>Calibri</vt:lpstr>
      <vt:lpstr>Arial Unicode MS</vt:lpstr>
      <vt:lpstr>Calibri Light</vt:lpstr>
      <vt:lpstr>Wingdings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小兵丁</cp:lastModifiedBy>
  <cp:revision>1617</cp:revision>
  <dcterms:created xsi:type="dcterms:W3CDTF">2020-03-25T03:48:00Z</dcterms:created>
  <dcterms:modified xsi:type="dcterms:W3CDTF">2025-12-19T03:20:14Z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2015_ms_pID_725343">
    <vt:lpwstr>(3)gq/ImoGnDdXxvBkRH8NSwU+LYxlTjEwtHflbPIWtLrlwrZjT6uHVuyv4dir1mF9Xy6lPjYOp
5y8UhfHP0P3kdtpxpPszHkIojOEwT+hFAZfgaAFCWvy3n8EhunNUf43BUypyA03RF5gkjAFx
r1iTzbwgvMSCltKUxf/JivktbmGWplGQGXiql/fExu4CeOVjIXWy1iGTqmL58D375+i6dOoe
m6rTVuy6c5UX/MaGWp</vt:lpwstr>
  </property>
  <property fmtid="{D5CDD505-2E9C-101B-9397-08002B2CF9AE}" pid="3" name="_2015_ms_pID_7253431">
    <vt:lpwstr>Dfv7loHGacoOMlkswkhHzyRx/i/680Mxx/FoXzl3A18w08qlQgOh6f
7BfbmGb/if2kxibslBsCVrzsyyQ/oypncn+gcZ/pJHsXFaE5o/zRD+G7/XTm2Dk8dL3cvkfp
B8UU8BPRnEueZb3ZeBLBLrapyNsMIQJT/4AGiHg+bZnp2dq7qRUN/sSAUtBbsz1JzveWnCdb
hBi/TxjK26ShKLyjCHaWIS7G/keKAFVt9snt</vt:lpwstr>
  </property>
  <property fmtid="{D5CDD505-2E9C-101B-9397-08002B2CF9AE}" pid="4" name="_2015_ms_pID_7253432">
    <vt:lpwstr>4Q==</vt:lpwstr>
  </property>
  <property fmtid="{D5CDD505-2E9C-101B-9397-08002B2CF9AE}" pid="5" name="_readonly">
    <vt:lpwstr/>
  </property>
  <property fmtid="{D5CDD505-2E9C-101B-9397-08002B2CF9AE}" pid="6" name="_change">
    <vt:lpwstr/>
  </property>
  <property fmtid="{D5CDD505-2E9C-101B-9397-08002B2CF9AE}" pid="7" name="_full-control">
    <vt:lpwstr/>
  </property>
  <property fmtid="{D5CDD505-2E9C-101B-9397-08002B2CF9AE}" pid="8" name="sflag">
    <vt:lpwstr>1686126914</vt:lpwstr>
  </property>
  <property fmtid="{D5CDD505-2E9C-101B-9397-08002B2CF9AE}" pid="9" name="KSOProductBuildVer">
    <vt:lpwstr>2052-12.1.0.24034</vt:lpwstr>
  </property>
  <property fmtid="{D5CDD505-2E9C-101B-9397-08002B2CF9AE}" pid="10" name="ICV">
    <vt:lpwstr>2EA6805DF40E4B968B53EE80F53FC76A_12</vt:lpwstr>
  </property>
</Properties>
</file>