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"/>
  </p:notesMasterIdLst>
  <p:sldIdLst>
    <p:sldId id="338" r:id="rId2"/>
  </p:sldIdLst>
  <p:sldSz cx="7561263" cy="1069181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92" userDrawn="1">
          <p15:clr>
            <a:srgbClr val="A4A3A4"/>
          </p15:clr>
        </p15:guide>
        <p15:guide id="4" pos="4474" userDrawn="1">
          <p15:clr>
            <a:srgbClr val="A4A3A4"/>
          </p15:clr>
        </p15:guide>
        <p15:guide id="6" orient="horz" pos="593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E3F0"/>
    <a:srgbClr val="CCD2DF"/>
    <a:srgbClr val="6679A0"/>
    <a:srgbClr val="F6F6F6"/>
    <a:srgbClr val="334D80"/>
    <a:srgbClr val="99A6BF"/>
    <a:srgbClr val="EC875D"/>
    <a:srgbClr val="EDAE8B"/>
    <a:srgbClr val="DE2B2C"/>
    <a:srgbClr val="ED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2833802-FEF1-4C79-8D5D-14CF1EAF98D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6010" autoAdjust="0"/>
  </p:normalViewPr>
  <p:slideViewPr>
    <p:cSldViewPr snapToGrid="0" snapToObjects="1" showGuides="1">
      <p:cViewPr>
        <p:scale>
          <a:sx n="100" d="100"/>
          <a:sy n="100" d="100"/>
        </p:scale>
        <p:origin x="2232" y="72"/>
      </p:cViewPr>
      <p:guideLst>
        <p:guide pos="292"/>
        <p:guide pos="4474"/>
        <p:guide orient="horz" pos="593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027D98-8537-48EF-966A-DDCF9D7ACEB7}" type="datetimeFigureOut">
              <a:rPr lang="zh-CN" altLang="en-US" smtClean="0"/>
              <a:t>2026/01/25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C5003-361C-4300-AAAE-C7563E707AA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C5003-361C-4300-AAAE-C7563E707AA6}" type="slidenum">
              <a:rPr lang="zh-CN" altLang="en-US" smtClean="0">
                <a:solidFill>
                  <a:prstClr val="black"/>
                </a:solidFill>
              </a:rPr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-1" y="0"/>
            <a:ext cx="7561263" cy="4800600"/>
          </a:xfrm>
          <a:prstGeom prst="rect">
            <a:avLst/>
          </a:prstGeom>
          <a:gradFill>
            <a:gsLst>
              <a:gs pos="27000">
                <a:srgbClr val="D8E3F0"/>
              </a:gs>
              <a:gs pos="100000">
                <a:srgbClr val="D8E3F0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1104" y="1227379"/>
            <a:ext cx="7561263" cy="1835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837" y="569242"/>
            <a:ext cx="652158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837" y="2846200"/>
            <a:ext cx="652158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837" y="9909729"/>
            <a:ext cx="170128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DFD72-73AF-4016-85A0-83639F0D4DD7}" type="datetimeFigureOut">
              <a:rPr lang="zh-CN" altLang="en-US" smtClean="0"/>
              <a:t>2026/01/25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669" y="9909729"/>
            <a:ext cx="2551926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40142" y="9909729"/>
            <a:ext cx="170128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93696-B93C-4DE1-A255-9AB0507E1C2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756285" rtl="0" eaLnBrk="1" latinLnBrk="0" hangingPunct="1">
        <a:lnSpc>
          <a:spcPct val="90000"/>
        </a:lnSpc>
        <a:spcBef>
          <a:spcPct val="0"/>
        </a:spcBef>
        <a:buNone/>
        <a:defRPr sz="3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230" indent="-189230" algn="l" defTabSz="756285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7055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944880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655" kern="1200">
          <a:solidFill>
            <a:schemeClr val="tx1"/>
          </a:solidFill>
          <a:latin typeface="+mn-lt"/>
          <a:ea typeface="+mn-ea"/>
          <a:cs typeface="+mn-cs"/>
        </a:defRPr>
      </a:lvl3pPr>
      <a:lvl4pPr marL="1323340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4pPr>
      <a:lvl5pPr marL="1701165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5pPr>
      <a:lvl6pPr marL="2079625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6pPr>
      <a:lvl7pPr marL="2457450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7pPr>
      <a:lvl8pPr marL="2835275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8pPr>
      <a:lvl9pPr marL="3213735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1pPr>
      <a:lvl2pPr marL="37782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2pPr>
      <a:lvl3pPr marL="75628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3pPr>
      <a:lvl4pPr marL="113411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4pPr>
      <a:lvl5pPr marL="151193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5pPr>
      <a:lvl6pPr marL="189039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6pPr>
      <a:lvl7pPr marL="226822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7pPr>
      <a:lvl8pPr marL="264668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8pPr>
      <a:lvl9pPr marL="302450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6B03987E-99C4-7351-F8E5-36EE2F5DF4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156" y="2858272"/>
            <a:ext cx="7092950" cy="4500498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70205" y="575897"/>
            <a:ext cx="6481763" cy="400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zh-CN" sz="2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AI</a:t>
            </a:r>
            <a:r>
              <a:rPr lang="zh-CN" altLang="en-US" sz="2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低空气象预警一体机</a:t>
            </a:r>
            <a:endParaRPr lang="zh-CN" altLang="en-US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884613" y="1128319"/>
            <a:ext cx="3208337" cy="1588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indent="254000" algn="just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013784323"/>
                </a:ext>
              </a:extLst>
            </a:pP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AI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低空气象预警一体机是一种集成多源气象探测、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AI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算法与边缘计算的创新设备，专为低空领域提供分钟级精准气象预警服务。其核心技术包括三维气象数据融合感知、深度学习驱动的短临预报引擎及边缘智能决策模块，可实时采集温湿度、风场、降水等低空气象要素，通过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AI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模型实现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0-6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小时超短临预报（空间分辨率达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10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米，时间精度至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1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分钟），并在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5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分钟内完成数据采集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-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分析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-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预警全流程。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67635" y="1165440"/>
            <a:ext cx="2278068" cy="1514398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60000"/>
              </a:prstClr>
            </a:outerShdw>
          </a:effectLst>
        </p:spPr>
      </p:pic>
      <p:sp>
        <p:nvSpPr>
          <p:cNvPr id="19" name="圆角矩形 16">
            <a:extLst>
              <a:ext uri="{FF2B5EF4-FFF2-40B4-BE49-F238E27FC236}">
                <a16:creationId xmlns:a16="http://schemas.microsoft.com/office/drawing/2014/main" id="{897D448B-C545-6A7B-8315-DBD69C866BBB}"/>
              </a:ext>
            </a:extLst>
          </p:cNvPr>
          <p:cNvSpPr/>
          <p:nvPr/>
        </p:nvSpPr>
        <p:spPr>
          <a:xfrm>
            <a:off x="2206625" y="8115406"/>
            <a:ext cx="1417320" cy="355600"/>
          </a:xfrm>
          <a:prstGeom prst="roundRect">
            <a:avLst>
              <a:gd name="adj" fmla="val 50000"/>
            </a:avLst>
          </a:prstGeom>
          <a:solidFill>
            <a:srgbClr val="002060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99315EE2-84E7-915D-8140-4E59E3FC8FF9}"/>
              </a:ext>
            </a:extLst>
          </p:cNvPr>
          <p:cNvGrpSpPr/>
          <p:nvPr/>
        </p:nvGrpSpPr>
        <p:grpSpPr>
          <a:xfrm>
            <a:off x="504825" y="7609963"/>
            <a:ext cx="6588125" cy="1860337"/>
            <a:chOff x="463550" y="7279139"/>
            <a:chExt cx="6588125" cy="1860337"/>
          </a:xfrm>
        </p:grpSpPr>
        <p:sp>
          <p:nvSpPr>
            <p:cNvPr id="21" name="圆角矩形 7">
              <a:extLst>
                <a:ext uri="{FF2B5EF4-FFF2-40B4-BE49-F238E27FC236}">
                  <a16:creationId xmlns:a16="http://schemas.microsoft.com/office/drawing/2014/main" id="{9786A641-9ECA-A416-4EDF-53552C19ECCB}"/>
                </a:ext>
              </a:extLst>
            </p:cNvPr>
            <p:cNvSpPr/>
            <p:nvPr/>
          </p:nvSpPr>
          <p:spPr>
            <a:xfrm>
              <a:off x="469900" y="7794759"/>
              <a:ext cx="1421130" cy="355600"/>
            </a:xfrm>
            <a:prstGeom prst="roundRect">
              <a:avLst>
                <a:gd name="adj" fmla="val 50000"/>
              </a:avLst>
            </a:prstGeom>
            <a:solidFill>
              <a:srgbClr val="002060">
                <a:alpha val="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椭圆 21">
              <a:extLst>
                <a:ext uri="{FF2B5EF4-FFF2-40B4-BE49-F238E27FC236}">
                  <a16:creationId xmlns:a16="http://schemas.microsoft.com/office/drawing/2014/main" id="{57B61AEA-FCF2-A80D-AE7B-B254B5D3975D}"/>
                </a:ext>
              </a:extLst>
            </p:cNvPr>
            <p:cNvSpPr/>
            <p:nvPr/>
          </p:nvSpPr>
          <p:spPr>
            <a:xfrm>
              <a:off x="515716" y="8261033"/>
              <a:ext cx="271339" cy="2713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7F5A7B3E-D652-114E-8989-4744D85F9DDB}"/>
                </a:ext>
              </a:extLst>
            </p:cNvPr>
            <p:cNvSpPr/>
            <p:nvPr/>
          </p:nvSpPr>
          <p:spPr>
            <a:xfrm>
              <a:off x="826135" y="7910964"/>
              <a:ext cx="954405" cy="12255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zh-CN" altLang="en-US" sz="8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多模态服务接入</a:t>
              </a:r>
            </a:p>
          </p:txBody>
        </p:sp>
        <p:sp>
          <p:nvSpPr>
            <p:cNvPr id="24" name="椭圆 23">
              <a:extLst>
                <a:ext uri="{FF2B5EF4-FFF2-40B4-BE49-F238E27FC236}">
                  <a16:creationId xmlns:a16="http://schemas.microsoft.com/office/drawing/2014/main" id="{C9B7206A-F1FD-63F1-F873-785463ED2484}"/>
                </a:ext>
              </a:extLst>
            </p:cNvPr>
            <p:cNvSpPr/>
            <p:nvPr/>
          </p:nvSpPr>
          <p:spPr>
            <a:xfrm>
              <a:off x="2052691" y="8261033"/>
              <a:ext cx="271339" cy="2713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6A8AA4B1-E461-41FF-52ED-3DE95C8311D9}"/>
                </a:ext>
              </a:extLst>
            </p:cNvPr>
            <p:cNvSpPr/>
            <p:nvPr/>
          </p:nvSpPr>
          <p:spPr>
            <a:xfrm>
              <a:off x="2446020" y="7906519"/>
              <a:ext cx="1054100" cy="12311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zh-CN" altLang="en-US" sz="8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行业预警阈及推送机制</a:t>
              </a:r>
            </a:p>
          </p:txBody>
        </p:sp>
        <p:sp>
          <p:nvSpPr>
            <p:cNvPr id="26" name="圆角矩形 80">
              <a:extLst>
                <a:ext uri="{FF2B5EF4-FFF2-40B4-BE49-F238E27FC236}">
                  <a16:creationId xmlns:a16="http://schemas.microsoft.com/office/drawing/2014/main" id="{BF26FCA9-BBE6-6FFB-BE66-8F31B073DB17}"/>
                </a:ext>
              </a:extLst>
            </p:cNvPr>
            <p:cNvSpPr/>
            <p:nvPr/>
          </p:nvSpPr>
          <p:spPr>
            <a:xfrm>
              <a:off x="3963035" y="7798569"/>
              <a:ext cx="1476375" cy="355600"/>
            </a:xfrm>
            <a:prstGeom prst="roundRect">
              <a:avLst>
                <a:gd name="adj" fmla="val 50000"/>
              </a:avLst>
            </a:prstGeom>
            <a:solidFill>
              <a:srgbClr val="002060">
                <a:alpha val="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椭圆 26">
              <a:extLst>
                <a:ext uri="{FF2B5EF4-FFF2-40B4-BE49-F238E27FC236}">
                  <a16:creationId xmlns:a16="http://schemas.microsoft.com/office/drawing/2014/main" id="{1D4EA68C-2433-8562-7E45-B7FFB10CB83A}"/>
                </a:ext>
              </a:extLst>
            </p:cNvPr>
            <p:cNvSpPr/>
            <p:nvPr/>
          </p:nvSpPr>
          <p:spPr>
            <a:xfrm>
              <a:off x="515716" y="8868137"/>
              <a:ext cx="271339" cy="2713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1A06C9CF-3691-889B-FFE6-89D55AF27C3F}"/>
                </a:ext>
              </a:extLst>
            </p:cNvPr>
            <p:cNvSpPr/>
            <p:nvPr/>
          </p:nvSpPr>
          <p:spPr>
            <a:xfrm>
              <a:off x="4245610" y="7914774"/>
              <a:ext cx="1144905" cy="12255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zh-CN" altLang="en-US" sz="8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空中航线规划与动态调优</a:t>
              </a:r>
            </a:p>
          </p:txBody>
        </p:sp>
        <p:sp>
          <p:nvSpPr>
            <p:cNvPr id="29" name="圆角矩形 88">
              <a:extLst>
                <a:ext uri="{FF2B5EF4-FFF2-40B4-BE49-F238E27FC236}">
                  <a16:creationId xmlns:a16="http://schemas.microsoft.com/office/drawing/2014/main" id="{2269F01C-13D8-4886-372D-405055702BCC}"/>
                </a:ext>
              </a:extLst>
            </p:cNvPr>
            <p:cNvSpPr/>
            <p:nvPr/>
          </p:nvSpPr>
          <p:spPr>
            <a:xfrm>
              <a:off x="5664200" y="7798569"/>
              <a:ext cx="1387475" cy="355600"/>
            </a:xfrm>
            <a:prstGeom prst="roundRect">
              <a:avLst>
                <a:gd name="adj" fmla="val 50000"/>
              </a:avLst>
            </a:prstGeom>
            <a:solidFill>
              <a:srgbClr val="002060">
                <a:alpha val="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椭圆 29">
              <a:extLst>
                <a:ext uri="{FF2B5EF4-FFF2-40B4-BE49-F238E27FC236}">
                  <a16:creationId xmlns:a16="http://schemas.microsoft.com/office/drawing/2014/main" id="{AC9A0896-142B-521B-4AA1-5B18F4F8897B}"/>
                </a:ext>
              </a:extLst>
            </p:cNvPr>
            <p:cNvSpPr/>
            <p:nvPr/>
          </p:nvSpPr>
          <p:spPr>
            <a:xfrm>
              <a:off x="2052691" y="8868137"/>
              <a:ext cx="271339" cy="2713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1797B878-EC92-365D-3300-C06D63C653CA}"/>
                </a:ext>
              </a:extLst>
            </p:cNvPr>
            <p:cNvSpPr/>
            <p:nvPr/>
          </p:nvSpPr>
          <p:spPr>
            <a:xfrm>
              <a:off x="6014720" y="7914774"/>
              <a:ext cx="939165" cy="12255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zh-CN" altLang="en-US" sz="8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应急救灾无人机保障</a:t>
              </a: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E65186DD-DAED-AF9B-4F8A-9AFE442FD003}"/>
                </a:ext>
              </a:extLst>
            </p:cNvPr>
            <p:cNvSpPr/>
            <p:nvPr/>
          </p:nvSpPr>
          <p:spPr>
            <a:xfrm>
              <a:off x="463550" y="7279139"/>
              <a:ext cx="2880000" cy="18415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12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应用场景</a:t>
              </a:r>
            </a:p>
          </p:txBody>
        </p: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2C471603-6EFC-F761-3D87-876B0417B0FF}"/>
                </a:ext>
              </a:extLst>
            </p:cNvPr>
            <p:cNvCxnSpPr/>
            <p:nvPr/>
          </p:nvCxnSpPr>
          <p:spPr>
            <a:xfrm>
              <a:off x="463550" y="7616324"/>
              <a:ext cx="2880000" cy="0"/>
            </a:xfrm>
            <a:prstGeom prst="line">
              <a:avLst/>
            </a:prstGeom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图片 16">
              <a:extLst>
                <a:ext uri="{FF2B5EF4-FFF2-40B4-BE49-F238E27FC236}">
                  <a16:creationId xmlns:a16="http://schemas.microsoft.com/office/drawing/2014/main" id="{DE4D2D96-0A0B-2E8F-74B0-D4527680F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231690" y="7870437"/>
              <a:ext cx="195280" cy="195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图片 9">
              <a:extLst>
                <a:ext uri="{FF2B5EF4-FFF2-40B4-BE49-F238E27FC236}">
                  <a16:creationId xmlns:a16="http://schemas.microsoft.com/office/drawing/2014/main" id="{09607B43-65EB-972E-564A-522F74C197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61408" y="7905124"/>
              <a:ext cx="179956" cy="134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图片 25">
              <a:extLst>
                <a:ext uri="{FF2B5EF4-FFF2-40B4-BE49-F238E27FC236}">
                  <a16:creationId xmlns:a16="http://schemas.microsoft.com/office/drawing/2014/main" id="{17AD26A0-6BB7-B2A0-3983-CB79CCB3C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065867" y="7897723"/>
              <a:ext cx="157306" cy="157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图片 32">
              <a:extLst>
                <a:ext uri="{FF2B5EF4-FFF2-40B4-BE49-F238E27FC236}">
                  <a16:creationId xmlns:a16="http://schemas.microsoft.com/office/drawing/2014/main" id="{189A898C-01DD-DAC3-AE15-25B7A0F10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753336" y="7897724"/>
              <a:ext cx="157308" cy="157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8" name="文本框 37">
            <a:extLst>
              <a:ext uri="{FF2B5EF4-FFF2-40B4-BE49-F238E27FC236}">
                <a16:creationId xmlns:a16="http://schemas.microsoft.com/office/drawing/2014/main" id="{0A8AF7AF-BB62-5275-B65A-BCC3DD7917E3}"/>
              </a:ext>
            </a:extLst>
          </p:cNvPr>
          <p:cNvSpPr txBox="1"/>
          <p:nvPr/>
        </p:nvSpPr>
        <p:spPr>
          <a:xfrm>
            <a:off x="514350" y="8714846"/>
            <a:ext cx="1427480" cy="15481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203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2293084658"/>
                </a:ext>
              </a:extLst>
            </a:pP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系统兼容</a:t>
            </a:r>
            <a:r>
              <a:rPr lang="en-US" altLang="zh-CN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API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、交互界面、报告等多种服务形态对接，满足不同用户对系统的接入需求。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BC6DC4C7-3ECA-FDB0-7832-7E3D194AD80F}"/>
              </a:ext>
            </a:extLst>
          </p:cNvPr>
          <p:cNvSpPr txBox="1"/>
          <p:nvPr/>
        </p:nvSpPr>
        <p:spPr>
          <a:xfrm>
            <a:off x="2206625" y="8714846"/>
            <a:ext cx="1427480" cy="15481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203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2293084658"/>
                </a:ext>
              </a:extLst>
            </a:pP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为物流无人机、低空旅游、应急救援等不同场景配置差异化的气象告警参数，也支持用户自定义阈值。根据气象危害程度划分绿</a:t>
            </a:r>
            <a:r>
              <a:rPr lang="en-US" altLang="zh-CN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/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橙</a:t>
            </a:r>
            <a:r>
              <a:rPr lang="en-US" altLang="zh-CN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/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红三级预警，通过</a:t>
            </a:r>
            <a:r>
              <a:rPr lang="en-US" altLang="zh-CN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API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接口自动触发短信、</a:t>
            </a:r>
            <a:r>
              <a:rPr lang="en-US" altLang="zh-CN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APP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弹窗、电台等多通道告警。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8B1FAD6B-8DD1-6192-D55A-280335B9EC7A}"/>
              </a:ext>
            </a:extLst>
          </p:cNvPr>
          <p:cNvSpPr txBox="1"/>
          <p:nvPr/>
        </p:nvSpPr>
        <p:spPr>
          <a:xfrm>
            <a:off x="4004310" y="8718021"/>
            <a:ext cx="1427480" cy="15481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203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2293084658"/>
                </a:ext>
              </a:extLst>
            </a:pP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基于高分辨率预测模型，为无人机提供最优航线规划，避开强对流、风切变等危险天气，同时融合实时气象监测信息动态调整航线，确保无人机的飞行安全。</a:t>
            </a: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1AD4303D-7E6D-0B5E-3F05-D71A8B246A55}"/>
              </a:ext>
            </a:extLst>
          </p:cNvPr>
          <p:cNvSpPr txBox="1"/>
          <p:nvPr/>
        </p:nvSpPr>
        <p:spPr>
          <a:xfrm>
            <a:off x="5702935" y="8718021"/>
            <a:ext cx="1427480" cy="17919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203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2293084658"/>
                </a:ext>
              </a:extLst>
            </a:pP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开发专用气象保障模块，针对灾区低空复杂环境，在气象预测基础上，融合地形、空域条件，为救援无人机规划抗干扰飞行走廊，提升物资投送成功率。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</TotalTime>
  <Words>295</Words>
  <Application>Microsoft Office PowerPoint</Application>
  <PresentationFormat>自定义</PresentationFormat>
  <Paragraphs>12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微软雅黑</vt:lpstr>
      <vt:lpstr>Arial</vt:lpstr>
      <vt:lpstr>Calibri</vt:lpstr>
      <vt:lpstr>Calibri Light</vt:lpstr>
      <vt:lpstr>Office Theme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瑜 宁</cp:lastModifiedBy>
  <cp:revision>1617</cp:revision>
  <dcterms:created xsi:type="dcterms:W3CDTF">2020-03-25T03:48:00Z</dcterms:created>
  <dcterms:modified xsi:type="dcterms:W3CDTF">2026-01-25T03:53:58Z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2015_ms_pID_725343">
    <vt:lpwstr>(3)gq/ImoGnDdXxvBkRH8NSwU+LYxlTjEwtHflbPIWtLrlwrZjT6uHVuyv4dir1mF9Xy6lPjYOp
5y8UhfHP0P3kdtpxpPszHkIojOEwT+hFAZfgaAFCWvy3n8EhunNUf43BUypyA03RF5gkjAFx
r1iTzbwgvMSCltKUxf/JivktbmGWplGQGXiql/fExu4CeOVjIXWy1iGTqmL58D375+i6dOoe
m6rTVuy6c5UX/MaGWp</vt:lpwstr>
  </property>
  <property fmtid="{D5CDD505-2E9C-101B-9397-08002B2CF9AE}" pid="3" name="_2015_ms_pID_7253431">
    <vt:lpwstr>Dfv7loHGacoOMlkswkhHzyRx/i/680Mxx/FoXzl3A18w08qlQgOh6f
7BfbmGb/if2kxibslBsCVrzsyyQ/oypncn+gcZ/pJHsXFaE5o/zRD+G7/XTm2Dk8dL3cvkfp
B8UU8BPRnEueZb3ZeBLBLrapyNsMIQJT/4AGiHg+bZnp2dq7qRUN/sSAUtBbsz1JzveWnCdb
hBi/TxjK26ShKLyjCHaWIS7G/keKAFVt9snt</vt:lpwstr>
  </property>
  <property fmtid="{D5CDD505-2E9C-101B-9397-08002B2CF9AE}" pid="4" name="_2015_ms_pID_7253432">
    <vt:lpwstr>4Q==</vt:lpwstr>
  </property>
  <property fmtid="{D5CDD505-2E9C-101B-9397-08002B2CF9AE}" pid="5" name="_readonly">
    <vt:lpwstr/>
  </property>
  <property fmtid="{D5CDD505-2E9C-101B-9397-08002B2CF9AE}" pid="6" name="_change">
    <vt:lpwstr/>
  </property>
  <property fmtid="{D5CDD505-2E9C-101B-9397-08002B2CF9AE}" pid="7" name="_full-control">
    <vt:lpwstr/>
  </property>
  <property fmtid="{D5CDD505-2E9C-101B-9397-08002B2CF9AE}" pid="8" name="sflag">
    <vt:lpwstr>1686126914</vt:lpwstr>
  </property>
  <property fmtid="{D5CDD505-2E9C-101B-9397-08002B2CF9AE}" pid="9" name="KSOProductBuildVer">
    <vt:lpwstr>2052-12.1.0.24657</vt:lpwstr>
  </property>
  <property fmtid="{D5CDD505-2E9C-101B-9397-08002B2CF9AE}" pid="10" name="ICV">
    <vt:lpwstr>C017A238BF024EC9A8BA9E1FA78B4191_12</vt:lpwstr>
  </property>
</Properties>
</file>