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338" r:id="rId3"/>
  </p:sldIdLst>
  <p:sldSz cx="7560945" cy="1069149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02" userDrawn="1">
          <p15:clr>
            <a:srgbClr val="A4A3A4"/>
          </p15:clr>
        </p15:guide>
        <p15:guide id="4" pos="4469" userDrawn="1">
          <p15:clr>
            <a:srgbClr val="A4A3A4"/>
          </p15:clr>
        </p15:guide>
        <p15:guide id="6" orient="horz" pos="593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E3F0"/>
    <a:srgbClr val="CCD2DF"/>
    <a:srgbClr val="6679A0"/>
    <a:srgbClr val="F6F6F6"/>
    <a:srgbClr val="334D80"/>
    <a:srgbClr val="99A6BF"/>
    <a:srgbClr val="EC875D"/>
    <a:srgbClr val="EDAE8B"/>
    <a:srgbClr val="DE2B2C"/>
    <a:srgbClr val="ED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6010" autoAdjust="0"/>
  </p:normalViewPr>
  <p:slideViewPr>
    <p:cSldViewPr snapToGrid="0" snapToObjects="1" showGuides="1">
      <p:cViewPr>
        <p:scale>
          <a:sx n="100" d="100"/>
          <a:sy n="100" d="100"/>
        </p:scale>
        <p:origin x="1896" y="48"/>
      </p:cViewPr>
      <p:guideLst>
        <p:guide pos="302"/>
        <p:guide pos="4469"/>
        <p:guide orient="horz" pos="593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027D98-8537-48EF-966A-DDCF9D7ACEB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C5003-361C-4300-AAAE-C7563E707AA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BC5003-361C-4300-AAAE-C7563E707AA6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1" y="0"/>
            <a:ext cx="7561263" cy="4800600"/>
          </a:xfrm>
          <a:prstGeom prst="rect">
            <a:avLst/>
          </a:prstGeom>
          <a:gradFill>
            <a:gsLst>
              <a:gs pos="27000">
                <a:srgbClr val="D8E3F0"/>
              </a:gs>
              <a:gs pos="100000">
                <a:srgbClr val="D8E3F0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104" y="1227379"/>
            <a:ext cx="7561263" cy="18358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837" y="569242"/>
            <a:ext cx="652158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837" y="2846200"/>
            <a:ext cx="652158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837" y="9909729"/>
            <a:ext cx="170128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DFD72-73AF-4016-85A0-83639F0D4DD7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669" y="9909729"/>
            <a:ext cx="2551926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40142" y="9909729"/>
            <a:ext cx="170128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93696-B93C-4DE1-A255-9AB0507E1C2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756285" rtl="0" eaLnBrk="1" latinLnBrk="0" hangingPunct="1">
        <a:lnSpc>
          <a:spcPct val="90000"/>
        </a:lnSpc>
        <a:spcBef>
          <a:spcPct val="0"/>
        </a:spcBef>
        <a:buNone/>
        <a:defRPr sz="3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230" indent="-189230" algn="l" defTabSz="756285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05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944880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655" kern="1200">
          <a:solidFill>
            <a:schemeClr val="tx1"/>
          </a:solidFill>
          <a:latin typeface="+mn-lt"/>
          <a:ea typeface="+mn-ea"/>
          <a:cs typeface="+mn-cs"/>
        </a:defRPr>
      </a:lvl3pPr>
      <a:lvl4pPr marL="1323340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70116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207962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457450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83527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213735" indent="-189230" algn="l" defTabSz="756285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1pPr>
      <a:lvl2pPr marL="37782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2pPr>
      <a:lvl3pPr marL="75628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3pPr>
      <a:lvl4pPr marL="113411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51193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189039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26822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646680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024505" algn="l" defTabSz="756285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tags" Target="../tags/tag2.xml"/><Relationship Id="rId19" Type="http://schemas.openxmlformats.org/officeDocument/2006/relationships/tags" Target="../tags/tag14.xml"/><Relationship Id="rId18" Type="http://schemas.openxmlformats.org/officeDocument/2006/relationships/tags" Target="../tags/tag13.xml"/><Relationship Id="rId17" Type="http://schemas.openxmlformats.org/officeDocument/2006/relationships/image" Target="../media/image6.png"/><Relationship Id="rId16" Type="http://schemas.openxmlformats.org/officeDocument/2006/relationships/image" Target="../media/image5.png"/><Relationship Id="rId15" Type="http://schemas.openxmlformats.org/officeDocument/2006/relationships/image" Target="../media/image4.png"/><Relationship Id="rId14" Type="http://schemas.openxmlformats.org/officeDocument/2006/relationships/image" Target="../media/image3.png"/><Relationship Id="rId13" Type="http://schemas.openxmlformats.org/officeDocument/2006/relationships/image" Target="../media/image2.png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2171700" y="7537450"/>
            <a:ext cx="1417320" cy="355600"/>
          </a:xfrm>
          <a:prstGeom prst="roundRect">
            <a:avLst>
              <a:gd name="adj" fmla="val 50000"/>
            </a:avLst>
          </a:prstGeom>
          <a:solidFill>
            <a:srgbClr val="002060">
              <a:alpha val="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0205" y="575897"/>
            <a:ext cx="6481763" cy="400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zh-CN" altLang="en-US" sz="2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智标宝一体机</a:t>
            </a:r>
            <a:endParaRPr lang="zh-CN" altLang="en-US" sz="28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198620" y="1292225"/>
            <a:ext cx="2896870" cy="13849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indent="254000" algn="just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013784323"/>
                </a:ext>
              </a:extLst>
            </a:pP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智标宝一体机是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北联国芯依托国产算力与垂类算法打造的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AI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标书智能生成硬件一体机，集成智能标书生成引擎，具备招标文件快速解析、万字标书高效生成、多标书同质化查重及废标风险自动识别等功能，聚焦党政、能源等多行业投标场景，助力企业提升标书撰写效率与中标率。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grpSp>
        <p:nvGrpSpPr>
          <p:cNvPr id="14" name="组合 13"/>
          <p:cNvGrpSpPr/>
          <p:nvPr>
            <p:custDataLst>
              <p:tags r:id="rId1"/>
            </p:custDataLst>
          </p:nvPr>
        </p:nvGrpSpPr>
        <p:grpSpPr>
          <a:xfrm>
            <a:off x="463550" y="3061760"/>
            <a:ext cx="2880000" cy="1610582"/>
            <a:chOff x="463550" y="2906820"/>
            <a:chExt cx="2880000" cy="1610582"/>
          </a:xfrm>
        </p:grpSpPr>
        <p:sp>
          <p:nvSpPr>
            <p:cNvPr id="7" name="矩形 6"/>
            <p:cNvSpPr/>
            <p:nvPr>
              <p:custDataLst>
                <p:tags r:id="rId2"/>
              </p:custDataLst>
            </p:nvPr>
          </p:nvSpPr>
          <p:spPr>
            <a:xfrm>
              <a:off x="463550" y="3409962"/>
              <a:ext cx="2865059" cy="110744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171450" indent="-171450" algn="just">
                <a:lnSpc>
                  <a:spcPct val="150000"/>
                </a:lnSpc>
                <a:spcAft>
                  <a:spcPts val="1200"/>
                </a:spcAft>
                <a:buFont typeface="Wingdings" panose="05000000000000000000" pitchFamily="2" charset="2"/>
                <a:buChar char="l"/>
              </a:pP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招标文件往往内容冗长、信息繁杂，智标宝凭借其强大的智能解析能力，能够对招标文件进行深度剖析。它可以精准提取关键要点、评分细则以及项目要求等核心信息，如同为用户配备了一位专业的招标文件解读顾问，帮助用户快速抓住文件重点，为后续标书制作提供清晰、准确的指引，奠定坚实基础。</a:t>
              </a:r>
              <a:endPara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3"/>
              </p:custDataLst>
            </p:nvPr>
          </p:nvSpPr>
          <p:spPr>
            <a:xfrm>
              <a:off x="463550" y="2906820"/>
              <a:ext cx="2880000" cy="18415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精准招标解析</a:t>
              </a:r>
              <a:endPara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cxnSp>
          <p:nvCxnSpPr>
            <p:cNvPr id="15" name="直接连接符 14"/>
            <p:cNvCxnSpPr/>
            <p:nvPr>
              <p:custDataLst>
                <p:tags r:id="rId4"/>
              </p:custDataLst>
            </p:nvPr>
          </p:nvCxnSpPr>
          <p:spPr>
            <a:xfrm>
              <a:off x="463550" y="3244005"/>
              <a:ext cx="2880000" cy="0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2"/>
          <p:cNvGrpSpPr/>
          <p:nvPr>
            <p:custDataLst>
              <p:tags r:id="rId5"/>
            </p:custDataLst>
          </p:nvPr>
        </p:nvGrpSpPr>
        <p:grpSpPr>
          <a:xfrm>
            <a:off x="4189095" y="3059196"/>
            <a:ext cx="2889250" cy="1610582"/>
            <a:chOff x="463550" y="4557817"/>
            <a:chExt cx="2889250" cy="1610582"/>
          </a:xfrm>
        </p:grpSpPr>
        <p:sp>
          <p:nvSpPr>
            <p:cNvPr id="64" name="矩形 63"/>
            <p:cNvSpPr/>
            <p:nvPr>
              <p:custDataLst>
                <p:tags r:id="rId6"/>
              </p:custDataLst>
            </p:nvPr>
          </p:nvSpPr>
          <p:spPr>
            <a:xfrm>
              <a:off x="463550" y="5060959"/>
              <a:ext cx="2889250" cy="110744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171450" indent="-171450" algn="just">
                <a:lnSpc>
                  <a:spcPct val="150000"/>
                </a:lnSpc>
                <a:spcAft>
                  <a:spcPts val="1200"/>
                </a:spcAft>
                <a:buFont typeface="Wingdings" panose="05000000000000000000" pitchFamily="2" charset="2"/>
                <a:buChar char="l"/>
              </a:pP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基于先进的</a:t>
              </a:r>
              <a:r>
                <a:rPr lang="en-US" altLang="zh-CN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AI 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技术和海量的标书数据、丰富的行业素材库，智标宝拥有出色的标书撰写能力。用户只需输入项目信息和个人优势，它就能一键生成完整、规范且极具竞争力的标书初稿。这份初稿涵盖了技术方案、项目报价、企业资质展示等关键部分，大大节省了用户撰写标书的时间和精力，让用户能够将更多心思放在优化标书细节上，提升标书质量。</a:t>
              </a:r>
              <a:endPara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66" name="矩形 65"/>
            <p:cNvSpPr/>
            <p:nvPr>
              <p:custDataLst>
                <p:tags r:id="rId7"/>
              </p:custDataLst>
            </p:nvPr>
          </p:nvSpPr>
          <p:spPr>
            <a:xfrm>
              <a:off x="463550" y="4557817"/>
              <a:ext cx="2880000" cy="18415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智能标书撰写 </a:t>
              </a:r>
              <a:endPara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cxnSp>
          <p:nvCxnSpPr>
            <p:cNvPr id="67" name="直接连接符 66"/>
            <p:cNvCxnSpPr/>
            <p:nvPr>
              <p:custDataLst>
                <p:tags r:id="rId8"/>
              </p:custDataLst>
            </p:nvPr>
          </p:nvCxnSpPr>
          <p:spPr>
            <a:xfrm>
              <a:off x="463550" y="4895002"/>
              <a:ext cx="2880000" cy="0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组合 51"/>
          <p:cNvGrpSpPr/>
          <p:nvPr>
            <p:custDataLst>
              <p:tags r:id="rId9"/>
            </p:custDataLst>
          </p:nvPr>
        </p:nvGrpSpPr>
        <p:grpSpPr>
          <a:xfrm>
            <a:off x="479425" y="5046504"/>
            <a:ext cx="2889250" cy="1610582"/>
            <a:chOff x="463550" y="4557817"/>
            <a:chExt cx="2889250" cy="1610582"/>
          </a:xfrm>
        </p:grpSpPr>
        <p:sp>
          <p:nvSpPr>
            <p:cNvPr id="53" name="矩形 52"/>
            <p:cNvSpPr/>
            <p:nvPr>
              <p:custDataLst>
                <p:tags r:id="rId10"/>
              </p:custDataLst>
            </p:nvPr>
          </p:nvSpPr>
          <p:spPr>
            <a:xfrm>
              <a:off x="463550" y="5060959"/>
              <a:ext cx="2889250" cy="110744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171450" indent="-171450" algn="just">
                <a:lnSpc>
                  <a:spcPct val="150000"/>
                </a:lnSpc>
                <a:spcAft>
                  <a:spcPts val="1200"/>
                </a:spcAft>
                <a:buFont typeface="Wingdings" panose="05000000000000000000" pitchFamily="2" charset="2"/>
                <a:buChar char="l"/>
              </a:pP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为避免因标书内容重复而导致的废标风险，智标宝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一体机提供了便捷的标书查重功能。用户可自行上传</a:t>
              </a:r>
              <a:r>
                <a:rPr lang="en-US" altLang="zh-CN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2 - 5 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份标书，产品会迅速对上传的标书进行相互查重校验，并快速给出详细的查重结果。它会明确标注重复内容及相似度，为用户提供直观的参考依据，方便用户及时调整优化标书，确保标书的独特性和原创性。</a:t>
              </a:r>
              <a:endPara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54" name="矩形 53"/>
            <p:cNvSpPr/>
            <p:nvPr>
              <p:custDataLst>
                <p:tags r:id="rId11"/>
              </p:custDataLst>
            </p:nvPr>
          </p:nvSpPr>
          <p:spPr>
            <a:xfrm>
              <a:off x="463550" y="4557817"/>
              <a:ext cx="2880000" cy="18415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高效标书查重</a:t>
              </a:r>
              <a:endPara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cxnSp>
          <p:nvCxnSpPr>
            <p:cNvPr id="55" name="直接连接符 54"/>
            <p:cNvCxnSpPr/>
            <p:nvPr>
              <p:custDataLst>
                <p:tags r:id="rId12"/>
              </p:custDataLst>
            </p:nvPr>
          </p:nvCxnSpPr>
          <p:spPr>
            <a:xfrm>
              <a:off x="463550" y="4895002"/>
              <a:ext cx="2880000" cy="0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/>
        </p:nvGrpSpPr>
        <p:grpSpPr>
          <a:xfrm>
            <a:off x="469900" y="7032007"/>
            <a:ext cx="6588125" cy="1860337"/>
            <a:chOff x="463550" y="7279139"/>
            <a:chExt cx="6588125" cy="1860337"/>
          </a:xfrm>
        </p:grpSpPr>
        <p:sp>
          <p:nvSpPr>
            <p:cNvPr id="8" name="圆角矩形 7"/>
            <p:cNvSpPr/>
            <p:nvPr/>
          </p:nvSpPr>
          <p:spPr>
            <a:xfrm>
              <a:off x="469900" y="7794759"/>
              <a:ext cx="1421130" cy="355600"/>
            </a:xfrm>
            <a:prstGeom prst="roundRect">
              <a:avLst>
                <a:gd name="adj" fmla="val 50000"/>
              </a:avLst>
            </a:prstGeom>
            <a:solidFill>
              <a:srgbClr val="002060">
                <a:alpha val="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515716" y="8261033"/>
              <a:ext cx="271339" cy="271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1" name="矩形 90"/>
            <p:cNvSpPr/>
            <p:nvPr/>
          </p:nvSpPr>
          <p:spPr>
            <a:xfrm>
              <a:off x="826135" y="7910964"/>
              <a:ext cx="954405" cy="12255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8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高效便捷，快速响应</a:t>
              </a:r>
              <a:endPara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78" name="椭圆 77"/>
            <p:cNvSpPr/>
            <p:nvPr/>
          </p:nvSpPr>
          <p:spPr>
            <a:xfrm>
              <a:off x="2052691" y="8261033"/>
              <a:ext cx="271339" cy="271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0" name="矩形 79"/>
            <p:cNvSpPr/>
            <p:nvPr/>
          </p:nvSpPr>
          <p:spPr>
            <a:xfrm>
              <a:off x="2446020" y="7906519"/>
              <a:ext cx="1054100" cy="12255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8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提升质量，增强竞争力</a:t>
              </a:r>
              <a:endPara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1" name="圆角矩形 80"/>
            <p:cNvSpPr/>
            <p:nvPr/>
          </p:nvSpPr>
          <p:spPr>
            <a:xfrm>
              <a:off x="3963035" y="7798569"/>
              <a:ext cx="1476375" cy="355600"/>
            </a:xfrm>
            <a:prstGeom prst="roundRect">
              <a:avLst>
                <a:gd name="adj" fmla="val 50000"/>
              </a:avLst>
            </a:prstGeom>
            <a:solidFill>
              <a:srgbClr val="002060">
                <a:alpha val="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" name="椭圆 86"/>
            <p:cNvSpPr/>
            <p:nvPr/>
          </p:nvSpPr>
          <p:spPr>
            <a:xfrm>
              <a:off x="515716" y="8868137"/>
              <a:ext cx="271339" cy="271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8" name="矩形 87"/>
            <p:cNvSpPr/>
            <p:nvPr/>
          </p:nvSpPr>
          <p:spPr>
            <a:xfrm>
              <a:off x="4245610" y="7914774"/>
              <a:ext cx="1144905" cy="12255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8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资源丰富，满足多样需求</a:t>
              </a:r>
              <a:endPara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89" name="圆角矩形 88"/>
            <p:cNvSpPr/>
            <p:nvPr/>
          </p:nvSpPr>
          <p:spPr>
            <a:xfrm>
              <a:off x="5664200" y="7798569"/>
              <a:ext cx="1387475" cy="355600"/>
            </a:xfrm>
            <a:prstGeom prst="roundRect">
              <a:avLst>
                <a:gd name="adj" fmla="val 50000"/>
              </a:avLst>
            </a:prstGeom>
            <a:solidFill>
              <a:srgbClr val="002060">
                <a:alpha val="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0" name="椭圆 89"/>
            <p:cNvSpPr/>
            <p:nvPr/>
          </p:nvSpPr>
          <p:spPr>
            <a:xfrm>
              <a:off x="2052691" y="8868137"/>
              <a:ext cx="271339" cy="2713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3" name="矩形 92"/>
            <p:cNvSpPr/>
            <p:nvPr/>
          </p:nvSpPr>
          <p:spPr>
            <a:xfrm>
              <a:off x="6014720" y="7914774"/>
              <a:ext cx="939165" cy="12255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zh-CN" altLang="en-US" sz="800" dirty="0"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灵活多样，个性体验</a:t>
              </a:r>
              <a:endPara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17" name="矩形 116"/>
            <p:cNvSpPr/>
            <p:nvPr/>
          </p:nvSpPr>
          <p:spPr>
            <a:xfrm>
              <a:off x="463550" y="7279139"/>
              <a:ext cx="2880000" cy="18415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12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产品</a:t>
              </a:r>
              <a:r>
                <a:rPr lang="zh-CN" altLang="en-US" sz="12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优势</a:t>
              </a:r>
              <a:endParaRPr lang="zh-CN" altLang="en-US" sz="12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cxnSp>
          <p:nvCxnSpPr>
            <p:cNvPr id="118" name="直接连接符 117"/>
            <p:cNvCxnSpPr/>
            <p:nvPr/>
          </p:nvCxnSpPr>
          <p:spPr>
            <a:xfrm>
              <a:off x="463550" y="7616324"/>
              <a:ext cx="2880000" cy="0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8" name="图片 16"/>
            <p:cNvPicPr>
              <a:picLocks noChangeAspect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2231690" y="7870437"/>
              <a:ext cx="195280" cy="195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9" name="图片 9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561408" y="7905124"/>
              <a:ext cx="179956" cy="134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0" name="图片 25"/>
            <p:cNvPicPr>
              <a:picLocks noChangeAspect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065867" y="7897723"/>
              <a:ext cx="157306" cy="157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" name="图片 32"/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5753336" y="7897724"/>
              <a:ext cx="157308" cy="157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3550" y="1292225"/>
            <a:ext cx="2862580" cy="1226185"/>
          </a:xfrm>
          <a:prstGeom prst="rect">
            <a:avLst/>
          </a:prstGeom>
        </p:spPr>
      </p:pic>
      <p:grpSp>
        <p:nvGrpSpPr>
          <p:cNvPr id="3" name="组合 2"/>
          <p:cNvGrpSpPr/>
          <p:nvPr>
            <p:custDataLst>
              <p:tags r:id="rId18"/>
            </p:custDataLst>
          </p:nvPr>
        </p:nvGrpSpPr>
        <p:grpSpPr>
          <a:xfrm>
            <a:off x="4198620" y="5060474"/>
            <a:ext cx="2889250" cy="1610582"/>
            <a:chOff x="463550" y="4557817"/>
            <a:chExt cx="2889250" cy="1610582"/>
          </a:xfrm>
        </p:grpSpPr>
        <p:sp>
          <p:nvSpPr>
            <p:cNvPr id="5" name="矩形 4"/>
            <p:cNvSpPr/>
            <p:nvPr>
              <p:custDataLst>
                <p:tags r:id="rId19"/>
              </p:custDataLst>
            </p:nvPr>
          </p:nvSpPr>
          <p:spPr>
            <a:xfrm>
              <a:off x="463550" y="5060959"/>
              <a:ext cx="2889250" cy="110744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171450" indent="-171450" algn="just">
                <a:lnSpc>
                  <a:spcPct val="150000"/>
                </a:lnSpc>
                <a:spcAft>
                  <a:spcPts val="1200"/>
                </a:spcAft>
                <a:buFont typeface="Wingdings" panose="05000000000000000000" pitchFamily="2" charset="2"/>
                <a:buChar char="l"/>
              </a:pP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完成标书制作后，智标宝的标书审核功能可对用户上传的</a:t>
              </a:r>
              <a:r>
                <a:rPr lang="en-US" altLang="zh-CN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 1 - 3 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份已完成的标书进行全面</a:t>
              </a:r>
              <a:r>
                <a:rPr lang="en-US" altLang="zh-CN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“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体检</a:t>
              </a:r>
              <a:r>
                <a:rPr lang="en-US" altLang="zh-CN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”</a:t>
              </a:r>
              <a:r>
                <a:rPr lang="zh-CN" altLang="en-US" sz="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。它不仅能自动检测标点符号、字体字号、排版格式等细节问题，还能对内容的完整性和逻辑性进行严格审核。一旦发现问题，会及时发现并指出可能存在的漏洞或不合理之处，同时提供详细的修改意见，确保标书形式规范、内容严谨，完全符合投标要求。</a:t>
              </a:r>
              <a:endPara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sp>
          <p:nvSpPr>
            <p:cNvPr id="11" name="矩形 10"/>
            <p:cNvSpPr/>
            <p:nvPr>
              <p:custDataLst>
                <p:tags r:id="rId20"/>
              </p:custDataLst>
            </p:nvPr>
          </p:nvSpPr>
          <p:spPr>
            <a:xfrm>
              <a:off x="463550" y="4557817"/>
              <a:ext cx="2880000" cy="18415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r>
                <a:rPr lang="zh-CN" altLang="en-US" sz="1200" b="1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ea"/>
                  <a:sym typeface="+mn-lt"/>
                </a:rPr>
                <a:t>专业标书审核</a:t>
              </a:r>
              <a:endPara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endParaRPr>
            </a:p>
          </p:txBody>
        </p:sp>
        <p:cxnSp>
          <p:nvCxnSpPr>
            <p:cNvPr id="16" name="直接连接符 15"/>
            <p:cNvCxnSpPr/>
            <p:nvPr>
              <p:custDataLst>
                <p:tags r:id="rId21"/>
              </p:custDataLst>
            </p:nvPr>
          </p:nvCxnSpPr>
          <p:spPr>
            <a:xfrm>
              <a:off x="463550" y="4895002"/>
              <a:ext cx="2880000" cy="0"/>
            </a:xfrm>
            <a:prstGeom prst="line">
              <a:avLst/>
            </a:prstGeom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本框 17"/>
          <p:cNvSpPr txBox="1"/>
          <p:nvPr/>
        </p:nvSpPr>
        <p:spPr>
          <a:xfrm>
            <a:off x="479425" y="8136890"/>
            <a:ext cx="1427480" cy="15481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203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2293084658"/>
                </a:ext>
              </a:ext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智标宝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一体机通过智能解析、自动编写等功能，显著缩短了标书制作周期。用户无需花费大量时间在繁琐的标书制作环节上，能够更快速地响应各类投标需求，提高工作效率，在激烈的市场竞争中抢占先机。</a:t>
            </a:r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2171700" y="8136890"/>
            <a:ext cx="1427480" cy="15481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203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2293084658"/>
                </a:ext>
              </a:ext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从标书内容的丰富度和专业性到形式的规范性和严谨性，智标宝全方位优化标书。它能够降低错误率和风险，使标书更加专业、规范，从而增强标书的竞争力，有效提升中标率，为用户带来实实在在的收益。</a:t>
            </a:r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3969385" y="8140065"/>
            <a:ext cx="1427480" cy="15481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203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2293084658"/>
                </a:ext>
              </a:ext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海量标书数据和行业素材是智标宝的强大后盾。无论用户面对何种类型的项目，都能从中找到合适的素材和参考，满足不同项目的多样化需求，助力用户打造独具特色、引人注目的标书。</a:t>
            </a:r>
            <a:endParaRPr lang="zh-CN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668010" y="8140065"/>
            <a:ext cx="1427480" cy="17919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2032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2293084658"/>
                </a:ext>
              </a:extLst>
            </a:pP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合理的体系设计充分考虑了不同用户的需求和预算，无论是预算有限的用户还是对标书质量有较高要求的用户，都能在智标宝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一体机找到适合自己的，让用户能够根据自己</a:t>
            </a:r>
            <a:r>
              <a:rPr lang="zh-CN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的实际情况自由选择服务。</a:t>
            </a:r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284.3984251968503,&quot;left&quot;:36.5,&quot;top&quot;:240.8815748031496,&quot;width&quot;:521.6}"/>
</p:tagLst>
</file>

<file path=ppt/tags/tag10.xml><?xml version="1.0" encoding="utf-8"?>
<p:tagLst xmlns:p="http://schemas.openxmlformats.org/presentationml/2006/main">
  <p:tag name="KSO_WM_DIAGRAM_VIRTUALLY_FRAME" val="{&quot;height&quot;:284.3984251968503,&quot;left&quot;:36.5,&quot;top&quot;:240.8815748031496,&quot;width&quot;:521.6}"/>
</p:tagLst>
</file>

<file path=ppt/tags/tag11.xml><?xml version="1.0" encoding="utf-8"?>
<p:tagLst xmlns:p="http://schemas.openxmlformats.org/presentationml/2006/main">
  <p:tag name="KSO_WM_DIAGRAM_VIRTUALLY_FRAME" val="{&quot;height&quot;:284.3984251968503,&quot;left&quot;:36.5,&quot;top&quot;:240.8815748031496,&quot;width&quot;:521.6}"/>
</p:tagLst>
</file>

<file path=ppt/tags/tag12.xml><?xml version="1.0" encoding="utf-8"?>
<p:tagLst xmlns:p="http://schemas.openxmlformats.org/presentationml/2006/main">
  <p:tag name="KSO_WM_DIAGRAM_VIRTUALLY_FRAME" val="{&quot;height&quot;:284.3984251968503,&quot;left&quot;:36.5,&quot;top&quot;:240.8815748031496,&quot;width&quot;:521.6}"/>
</p:tagLst>
</file>

<file path=ppt/tags/tag13.xml><?xml version="1.0" encoding="utf-8"?>
<p:tagLst xmlns:p="http://schemas.openxmlformats.org/presentationml/2006/main">
  <p:tag name="KSO_WM_DIAGRAM_VIRTUALLY_FRAME" val="{&quot;height&quot;:284.3984251968503,&quot;left&quot;:36.5,&quot;top&quot;:240.8815748031496,&quot;width&quot;:521.6}"/>
</p:tagLst>
</file>

<file path=ppt/tags/tag14.xml><?xml version="1.0" encoding="utf-8"?>
<p:tagLst xmlns:p="http://schemas.openxmlformats.org/presentationml/2006/main">
  <p:tag name="KSO_WM_DIAGRAM_VIRTUALLY_FRAME" val="{&quot;height&quot;:284.3984251968503,&quot;left&quot;:36.5,&quot;top&quot;:240.8815748031496,&quot;width&quot;:521.6}"/>
</p:tagLst>
</file>

<file path=ppt/tags/tag15.xml><?xml version="1.0" encoding="utf-8"?>
<p:tagLst xmlns:p="http://schemas.openxmlformats.org/presentationml/2006/main">
  <p:tag name="KSO_WM_DIAGRAM_VIRTUALLY_FRAME" val="{&quot;height&quot;:284.3984251968503,&quot;left&quot;:36.5,&quot;top&quot;:240.8815748031496,&quot;width&quot;:521.6}"/>
</p:tagLst>
</file>

<file path=ppt/tags/tag16.xml><?xml version="1.0" encoding="utf-8"?>
<p:tagLst xmlns:p="http://schemas.openxmlformats.org/presentationml/2006/main">
  <p:tag name="KSO_WM_DIAGRAM_VIRTUALLY_FRAME" val="{&quot;height&quot;:284.3984251968503,&quot;left&quot;:36.5,&quot;top&quot;:240.8815748031496,&quot;width&quot;:521.6}"/>
</p:tagLst>
</file>

<file path=ppt/tags/tag2.xml><?xml version="1.0" encoding="utf-8"?>
<p:tagLst xmlns:p="http://schemas.openxmlformats.org/presentationml/2006/main">
  <p:tag name="KSO_WM_DIAGRAM_VIRTUALLY_FRAME" val="{&quot;height&quot;:284.3984251968503,&quot;left&quot;:36.5,&quot;top&quot;:240.8815748031496,&quot;width&quot;:521.6}"/>
</p:tagLst>
</file>

<file path=ppt/tags/tag3.xml><?xml version="1.0" encoding="utf-8"?>
<p:tagLst xmlns:p="http://schemas.openxmlformats.org/presentationml/2006/main">
  <p:tag name="KSO_WM_DIAGRAM_VIRTUALLY_FRAME" val="{&quot;height&quot;:284.3984251968503,&quot;left&quot;:36.5,&quot;top&quot;:240.8815748031496,&quot;width&quot;:521.6}"/>
</p:tagLst>
</file>

<file path=ppt/tags/tag4.xml><?xml version="1.0" encoding="utf-8"?>
<p:tagLst xmlns:p="http://schemas.openxmlformats.org/presentationml/2006/main">
  <p:tag name="KSO_WM_DIAGRAM_VIRTUALLY_FRAME" val="{&quot;height&quot;:284.3984251968503,&quot;left&quot;:36.5,&quot;top&quot;:240.8815748031496,&quot;width&quot;:521.6}"/>
</p:tagLst>
</file>

<file path=ppt/tags/tag5.xml><?xml version="1.0" encoding="utf-8"?>
<p:tagLst xmlns:p="http://schemas.openxmlformats.org/presentationml/2006/main">
  <p:tag name="KSO_WM_DIAGRAM_VIRTUALLY_FRAME" val="{&quot;height&quot;:284.3984251968503,&quot;left&quot;:36.5,&quot;top&quot;:240.8815748031496,&quot;width&quot;:521.6}"/>
</p:tagLst>
</file>

<file path=ppt/tags/tag6.xml><?xml version="1.0" encoding="utf-8"?>
<p:tagLst xmlns:p="http://schemas.openxmlformats.org/presentationml/2006/main">
  <p:tag name="KSO_WM_DIAGRAM_VIRTUALLY_FRAME" val="{&quot;height&quot;:284.3984251968503,&quot;left&quot;:36.5,&quot;top&quot;:240.8815748031496,&quot;width&quot;:521.6}"/>
</p:tagLst>
</file>

<file path=ppt/tags/tag7.xml><?xml version="1.0" encoding="utf-8"?>
<p:tagLst xmlns:p="http://schemas.openxmlformats.org/presentationml/2006/main">
  <p:tag name="KSO_WM_DIAGRAM_VIRTUALLY_FRAME" val="{&quot;height&quot;:284.3984251968503,&quot;left&quot;:36.5,&quot;top&quot;:240.8815748031496,&quot;width&quot;:521.6}"/>
</p:tagLst>
</file>

<file path=ppt/tags/tag8.xml><?xml version="1.0" encoding="utf-8"?>
<p:tagLst xmlns:p="http://schemas.openxmlformats.org/presentationml/2006/main">
  <p:tag name="KSO_WM_DIAGRAM_VIRTUALLY_FRAME" val="{&quot;height&quot;:284.3984251968503,&quot;left&quot;:36.5,&quot;top&quot;:240.8815748031496,&quot;width&quot;:521.6}"/>
</p:tagLst>
</file>

<file path=ppt/tags/tag9.xml><?xml version="1.0" encoding="utf-8"?>
<p:tagLst xmlns:p="http://schemas.openxmlformats.org/presentationml/2006/main">
  <p:tag name="KSO_WM_DIAGRAM_VIRTUALLY_FRAME" val="{&quot;height&quot;:284.3984251968503,&quot;left&quot;:36.5,&quot;top&quot;:240.8815748031496,&quot;width&quot;:521.6}"/>
</p:tagLst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1146</Words>
  <Application>WPS 演示</Application>
  <PresentationFormat>自定义</PresentationFormat>
  <Paragraphs>38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微软雅黑</vt:lpstr>
      <vt:lpstr>Calibri</vt:lpstr>
      <vt:lpstr>Arial Unicode MS</vt:lpstr>
      <vt:lpstr>Calibri Light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小随意的</cp:lastModifiedBy>
  <cp:revision>1616</cp:revision>
  <dcterms:created xsi:type="dcterms:W3CDTF">2020-03-25T03:48:00Z</dcterms:created>
  <dcterms:modified xsi:type="dcterms:W3CDTF">2026-03-25T01:59:16Z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2015_ms_pID_725343">
    <vt:lpwstr>(3)gq/ImoGnDdXxvBkRH8NSwU+LYxlTjEwtHflbPIWtLrlwrZjT6uHVuyv4dir1mF9Xy6lPjYOp
5y8UhfHP0P3kdtpxpPszHkIojOEwT+hFAZfgaAFCWvy3n8EhunNUf43BUypyA03RF5gkjAFx
r1iTzbwgvMSCltKUxf/JivktbmGWplGQGXiql/fExu4CeOVjIXWy1iGTqmL58D375+i6dOoe
m6rTVuy6c5UX/MaGWp</vt:lpwstr>
  </property>
  <property fmtid="{D5CDD505-2E9C-101B-9397-08002B2CF9AE}" pid="3" name="_2015_ms_pID_7253431">
    <vt:lpwstr>Dfv7loHGacoOMlkswkhHzyRx/i/680Mxx/FoXzl3A18w08qlQgOh6f
7BfbmGb/if2kxibslBsCVrzsyyQ/oypncn+gcZ/pJHsXFaE5o/zRD+G7/XTm2Dk8dL3cvkfp
B8UU8BPRnEueZb3ZeBLBLrapyNsMIQJT/4AGiHg+bZnp2dq7qRUN/sSAUtBbsz1JzveWnCdb
hBi/TxjK26ShKLyjCHaWIS7G/keKAFVt9snt</vt:lpwstr>
  </property>
  <property fmtid="{D5CDD505-2E9C-101B-9397-08002B2CF9AE}" pid="4" name="_2015_ms_pID_7253432">
    <vt:lpwstr>4Q==</vt:lpwstr>
  </property>
  <property fmtid="{D5CDD505-2E9C-101B-9397-08002B2CF9AE}" pid="5" name="_readonly">
    <vt:lpwstr/>
  </property>
  <property fmtid="{D5CDD505-2E9C-101B-9397-08002B2CF9AE}" pid="6" name="_change">
    <vt:lpwstr/>
  </property>
  <property fmtid="{D5CDD505-2E9C-101B-9397-08002B2CF9AE}" pid="7" name="_full-control">
    <vt:lpwstr/>
  </property>
  <property fmtid="{D5CDD505-2E9C-101B-9397-08002B2CF9AE}" pid="8" name="sflag">
    <vt:lpwstr>1686126914</vt:lpwstr>
  </property>
  <property fmtid="{D5CDD505-2E9C-101B-9397-08002B2CF9AE}" pid="9" name="KSOProductBuildVer">
    <vt:lpwstr>2052-12.1.0.25225</vt:lpwstr>
  </property>
  <property fmtid="{D5CDD505-2E9C-101B-9397-08002B2CF9AE}" pid="10" name="ICV">
    <vt:lpwstr>20B3E179D1D04911A9631B1343BFE33F_12</vt:lpwstr>
  </property>
</Properties>
</file>