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338" r:id="rId3"/>
  </p:sldIdLst>
  <p:sldSz cx="7560945" cy="1069149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6" userDrawn="1">
          <p15:clr>
            <a:srgbClr val="A4A3A4"/>
          </p15:clr>
        </p15:guide>
        <p15:guide id="4" pos="4450" userDrawn="1">
          <p15:clr>
            <a:srgbClr val="A4A3A4"/>
          </p15:clr>
        </p15:guide>
        <p15:guide id="6" orient="horz" pos="59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3F0"/>
    <a:srgbClr val="CCD2DF"/>
    <a:srgbClr val="6679A0"/>
    <a:srgbClr val="F6F6F6"/>
    <a:srgbClr val="334D80"/>
    <a:srgbClr val="99A6BF"/>
    <a:srgbClr val="EC875D"/>
    <a:srgbClr val="EDAE8B"/>
    <a:srgbClr val="DE2B2C"/>
    <a:srgbClr val="ED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6010" autoAdjust="0"/>
  </p:normalViewPr>
  <p:slideViewPr>
    <p:cSldViewPr snapToGrid="0" snapToObjects="1" showGuides="1">
      <p:cViewPr>
        <p:scale>
          <a:sx n="100" d="100"/>
          <a:sy n="100" d="100"/>
        </p:scale>
        <p:origin x="1896" y="48"/>
      </p:cViewPr>
      <p:guideLst>
        <p:guide pos="296"/>
        <p:guide pos="4450"/>
        <p:guide orient="horz" pos="59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27D98-8537-48EF-966A-DDCF9D7ACE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C5003-361C-4300-AAAE-C7563E707AA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C5003-361C-4300-AAAE-C7563E707AA6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1" y="0"/>
            <a:ext cx="7561263" cy="4800600"/>
          </a:xfrm>
          <a:prstGeom prst="rect">
            <a:avLst/>
          </a:prstGeom>
          <a:gradFill>
            <a:gsLst>
              <a:gs pos="27000">
                <a:srgbClr val="D8E3F0"/>
              </a:gs>
              <a:gs pos="100000">
                <a:srgbClr val="D8E3F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104" y="1227379"/>
            <a:ext cx="7561263" cy="1835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837" y="569242"/>
            <a:ext cx="652158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837" y="2846200"/>
            <a:ext cx="652158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837" y="9909729"/>
            <a:ext cx="170128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DFD72-73AF-4016-85A0-83639F0D4DD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669" y="9909729"/>
            <a:ext cx="255192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40142" y="9909729"/>
            <a:ext cx="170128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93696-B93C-4DE1-A255-9AB0507E1C2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756285" rtl="0" eaLnBrk="1" latinLnBrk="0" hangingPunct="1">
        <a:lnSpc>
          <a:spcPct val="90000"/>
        </a:lnSpc>
        <a:spcBef>
          <a:spcPct val="0"/>
        </a:spcBef>
        <a:buNone/>
        <a:defRPr sz="3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230" indent="-189230" algn="l" defTabSz="756285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5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488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55" kern="1200">
          <a:solidFill>
            <a:schemeClr val="tx1"/>
          </a:solidFill>
          <a:latin typeface="+mn-lt"/>
          <a:ea typeface="+mn-ea"/>
          <a:cs typeface="+mn-cs"/>
        </a:defRPr>
      </a:lvl3pPr>
      <a:lvl4pPr marL="132334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70116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207962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5745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3527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1373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628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9039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6822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668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450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0205" y="575897"/>
            <a:ext cx="6481763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zh-CN" sz="2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zh-CN" altLang="en-US" sz="2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</a:t>
            </a:r>
            <a:r>
              <a:rPr lang="en-US" altLang="zh-CN" sz="2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I-Agent</a:t>
            </a:r>
            <a:r>
              <a:rPr lang="zh-CN" altLang="en-US" sz="2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一体机</a:t>
            </a:r>
            <a:endParaRPr lang="zh-CN" altLang="en-US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63550" y="2906820"/>
            <a:ext cx="2880000" cy="2587625"/>
            <a:chOff x="463550" y="2906820"/>
            <a:chExt cx="2880000" cy="2587625"/>
          </a:xfrm>
        </p:grpSpPr>
        <p:sp>
          <p:nvSpPr>
            <p:cNvPr id="7" name="矩形 6"/>
            <p:cNvSpPr/>
            <p:nvPr/>
          </p:nvSpPr>
          <p:spPr>
            <a:xfrm>
              <a:off x="463550" y="3409740"/>
              <a:ext cx="2865120" cy="20847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marL="171450" indent="-17145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Char char="l"/>
              </a:pPr>
              <a:r>
                <a:rPr lang="zh-CN" alt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推理速度显著提升</a:t>
              </a:r>
              <a:endPara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indent="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None/>
              </a:pP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     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毫秒级响应，赋能实时应用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marL="171450" indent="-17145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Char char="l"/>
              </a:pPr>
              <a:r>
                <a:rPr lang="zh-CN" alt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高并发处理能力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indent="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None/>
              </a:pP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     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异构并行架构，高压下稳定运行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marL="171450" indent="-17145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Char char="l"/>
              </a:pPr>
              <a:r>
                <a:rPr lang="zh-CN" alt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资源利用率最大化</a:t>
              </a:r>
              <a:endPara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indent="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None/>
              </a:pP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     AI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优化硬件设计，降低运营成本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463550" y="2906820"/>
              <a:ext cx="2880000" cy="1841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性能飞跃</a:t>
              </a:r>
              <a:r>
                <a:rPr lang="en-US" altLang="zh-CN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--</a:t>
              </a:r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极致算力赋能</a:t>
              </a:r>
              <a:r>
                <a:rPr lang="en-US" altLang="zh-CN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en-US" altLang="zh-CN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cxnSp>
          <p:nvCxnSpPr>
            <p:cNvPr id="15" name="直接连接符 14"/>
            <p:cNvCxnSpPr/>
            <p:nvPr/>
          </p:nvCxnSpPr>
          <p:spPr>
            <a:xfrm>
              <a:off x="463550" y="3244005"/>
              <a:ext cx="2880000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4"/>
          <p:cNvGrpSpPr/>
          <p:nvPr/>
        </p:nvGrpSpPr>
        <p:grpSpPr>
          <a:xfrm>
            <a:off x="4072255" y="2910630"/>
            <a:ext cx="2880000" cy="2587625"/>
            <a:chOff x="463550" y="2906820"/>
            <a:chExt cx="2880000" cy="2587625"/>
          </a:xfrm>
        </p:grpSpPr>
        <p:sp>
          <p:nvSpPr>
            <p:cNvPr id="9" name="矩形 8"/>
            <p:cNvSpPr/>
            <p:nvPr/>
          </p:nvSpPr>
          <p:spPr>
            <a:xfrm>
              <a:off x="463550" y="3409740"/>
              <a:ext cx="2865120" cy="20847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marL="171450" indent="-17145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Char char="l"/>
              </a:pPr>
              <a:r>
                <a:rPr lang="zh-CN" alt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数据加密与隐私保护</a:t>
              </a:r>
              <a:endPara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indent="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None/>
              </a:pP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     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全链路加密，符合隐私法规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marL="171450" indent="-17145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Char char="l"/>
              </a:pPr>
              <a:r>
                <a:rPr lang="zh-CN" alt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核心技术自主可控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indent="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None/>
              </a:pP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     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国产化软硬件平台，降低供应链风险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marL="171450" indent="-17145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Char char="l"/>
              </a:pPr>
              <a:r>
                <a:rPr lang="zh-CN" alt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符合国内安全标准</a:t>
              </a:r>
              <a:endPara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indent="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None/>
              </a:pP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     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严格遵循国家网络安全管理要求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463550" y="2906820"/>
              <a:ext cx="2880000" cy="1841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安全保障</a:t>
              </a:r>
              <a:r>
                <a:rPr lang="en-US" altLang="zh-CN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--</a:t>
              </a:r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自主可控，无忧部署</a:t>
              </a:r>
              <a:r>
                <a:rPr lang="en-US" altLang="zh-CN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en-US" altLang="zh-CN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cxnSp>
          <p:nvCxnSpPr>
            <p:cNvPr id="16" name="直接连接符 15"/>
            <p:cNvCxnSpPr/>
            <p:nvPr/>
          </p:nvCxnSpPr>
          <p:spPr>
            <a:xfrm>
              <a:off x="463550" y="3244005"/>
              <a:ext cx="2880000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/>
          <p:cNvGrpSpPr/>
          <p:nvPr/>
        </p:nvGrpSpPr>
        <p:grpSpPr>
          <a:xfrm>
            <a:off x="469694" y="5700412"/>
            <a:ext cx="2880206" cy="1860337"/>
            <a:chOff x="463344" y="7279139"/>
            <a:chExt cx="2880206" cy="1860337"/>
          </a:xfrm>
        </p:grpSpPr>
        <p:sp>
          <p:nvSpPr>
            <p:cNvPr id="18" name="流程图: 可选过程 17"/>
            <p:cNvSpPr/>
            <p:nvPr/>
          </p:nvSpPr>
          <p:spPr>
            <a:xfrm>
              <a:off x="463344" y="7761091"/>
              <a:ext cx="1336881" cy="355552"/>
            </a:xfrm>
            <a:prstGeom prst="flowChartAlternateProcess">
              <a:avLst/>
            </a:prstGeom>
          </p:spPr>
          <p:style>
            <a:lnRef idx="0">
              <a:srgbClr val="FFFFFF"/>
            </a:lnRef>
            <a:fillRef idx="2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15716" y="8261033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548434" y="7871594"/>
              <a:ext cx="1155065" cy="1536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sz="1000" b="1" kern="0" spc="100" dirty="0">
                  <a:solidFill>
                    <a:srgbClr val="333333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智能创作与分析</a:t>
              </a:r>
              <a:endParaRPr lang="zh-CN" altLang="en-US" sz="1000" b="1" kern="0" spc="100" dirty="0">
                <a:solidFill>
                  <a:srgbClr val="333333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2052691" y="8261033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515716" y="8868137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2052691" y="8868137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463550" y="7279139"/>
              <a:ext cx="2880000" cy="1841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altLang="zh-CN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AI </a:t>
              </a:r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智能办公</a:t>
              </a:r>
              <a:r>
                <a:rPr lang="en-US" altLang="zh-CN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：赋能企业大脑</a:t>
              </a:r>
              <a:endParaRPr lang="zh-CN" altLang="en-US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cxnSp>
          <p:nvCxnSpPr>
            <p:cNvPr id="32" name="直接连接符 31"/>
            <p:cNvCxnSpPr/>
            <p:nvPr/>
          </p:nvCxnSpPr>
          <p:spPr>
            <a:xfrm>
              <a:off x="463550" y="7616324"/>
              <a:ext cx="2880000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矩形 37"/>
          <p:cNvSpPr/>
          <p:nvPr/>
        </p:nvSpPr>
        <p:spPr>
          <a:xfrm>
            <a:off x="3923665" y="1497965"/>
            <a:ext cx="3140710" cy="1153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254000" algn="just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013784323"/>
                </a:ext>
              </a:extLst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通过企业级产品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AI 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原生智能体应用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，提供了一系列增值服务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，旨在解决企业办公痛点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，提升生产力、安全性和协作效率。增值服务覆盖了知识库管理、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智能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PPT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、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写作，团队协作和数据安全等领域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，帮助企业实现从传统办公向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驱动的一站式数字化转型。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970" y="1332865"/>
            <a:ext cx="2928620" cy="1254125"/>
          </a:xfrm>
          <a:prstGeom prst="rect">
            <a:avLst/>
          </a:prstGeom>
        </p:spPr>
      </p:pic>
      <p:grpSp>
        <p:nvGrpSpPr>
          <p:cNvPr id="74" name="组合 73"/>
          <p:cNvGrpSpPr/>
          <p:nvPr/>
        </p:nvGrpSpPr>
        <p:grpSpPr>
          <a:xfrm>
            <a:off x="462709" y="8313437"/>
            <a:ext cx="6467956" cy="1860337"/>
            <a:chOff x="463344" y="7279139"/>
            <a:chExt cx="6467956" cy="1860337"/>
          </a:xfrm>
        </p:grpSpPr>
        <p:sp>
          <p:nvSpPr>
            <p:cNvPr id="75" name="圆角矩形 74"/>
            <p:cNvSpPr/>
            <p:nvPr/>
          </p:nvSpPr>
          <p:spPr>
            <a:xfrm>
              <a:off x="463344" y="7761091"/>
              <a:ext cx="1336881" cy="355552"/>
            </a:xfrm>
            <a:prstGeom prst="roundRect">
              <a:avLst>
                <a:gd name="adj" fmla="val 50000"/>
              </a:avLst>
            </a:prstGeom>
            <a:solidFill>
              <a:srgbClr val="002060">
                <a:alpha val="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6" name="椭圆 75"/>
            <p:cNvSpPr/>
            <p:nvPr/>
          </p:nvSpPr>
          <p:spPr>
            <a:xfrm>
              <a:off x="515716" y="8261033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855345" y="7871597"/>
              <a:ext cx="724650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招投标资讯师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9" name="圆角矩形 78"/>
            <p:cNvSpPr/>
            <p:nvPr/>
          </p:nvSpPr>
          <p:spPr>
            <a:xfrm>
              <a:off x="2191454" y="7761091"/>
              <a:ext cx="1336881" cy="355552"/>
            </a:xfrm>
            <a:prstGeom prst="roundRect">
              <a:avLst>
                <a:gd name="adj" fmla="val 50000"/>
              </a:avLst>
            </a:prstGeom>
            <a:solidFill>
              <a:srgbClr val="002060">
                <a:alpha val="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椭圆 81"/>
            <p:cNvSpPr/>
            <p:nvPr/>
          </p:nvSpPr>
          <p:spPr>
            <a:xfrm>
              <a:off x="2052691" y="8261033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矩形 82"/>
            <p:cNvSpPr/>
            <p:nvPr/>
          </p:nvSpPr>
          <p:spPr>
            <a:xfrm>
              <a:off x="2616351" y="7886837"/>
              <a:ext cx="690148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RMN</a:t>
              </a:r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营销师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4" name="圆角矩形 83"/>
            <p:cNvSpPr/>
            <p:nvPr/>
          </p:nvSpPr>
          <p:spPr>
            <a:xfrm>
              <a:off x="3917109" y="7761135"/>
              <a:ext cx="1336881" cy="355552"/>
            </a:xfrm>
            <a:prstGeom prst="roundRect">
              <a:avLst>
                <a:gd name="adj" fmla="val 50000"/>
              </a:avLst>
            </a:prstGeom>
            <a:solidFill>
              <a:srgbClr val="002060">
                <a:alpha val="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椭圆 84"/>
            <p:cNvSpPr/>
            <p:nvPr/>
          </p:nvSpPr>
          <p:spPr>
            <a:xfrm>
              <a:off x="515716" y="8868137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" name="矩形 85"/>
            <p:cNvSpPr/>
            <p:nvPr/>
          </p:nvSpPr>
          <p:spPr>
            <a:xfrm>
              <a:off x="4309110" y="7877309"/>
              <a:ext cx="731520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创意设计助理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2" name="圆角矩形 91"/>
            <p:cNvSpPr/>
            <p:nvPr/>
          </p:nvSpPr>
          <p:spPr>
            <a:xfrm>
              <a:off x="5594419" y="7761135"/>
              <a:ext cx="1336881" cy="355552"/>
            </a:xfrm>
            <a:prstGeom prst="roundRect">
              <a:avLst>
                <a:gd name="adj" fmla="val 50000"/>
              </a:avLst>
            </a:prstGeom>
            <a:solidFill>
              <a:srgbClr val="002060">
                <a:alpha val="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" name="椭圆 93"/>
            <p:cNvSpPr/>
            <p:nvPr/>
          </p:nvSpPr>
          <p:spPr>
            <a:xfrm>
              <a:off x="2052691" y="8868137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5" name="矩形 94"/>
            <p:cNvSpPr/>
            <p:nvPr/>
          </p:nvSpPr>
          <p:spPr>
            <a:xfrm>
              <a:off x="6019316" y="7867831"/>
              <a:ext cx="690148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智能招聘助手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463550" y="7279139"/>
              <a:ext cx="2880000" cy="1841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场景解决方案</a:t>
              </a:r>
              <a:endParaRPr lang="zh-CN" altLang="en-US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cxnSp>
          <p:nvCxnSpPr>
            <p:cNvPr id="97" name="直接连接符 96"/>
            <p:cNvCxnSpPr/>
            <p:nvPr/>
          </p:nvCxnSpPr>
          <p:spPr>
            <a:xfrm>
              <a:off x="463550" y="7616324"/>
              <a:ext cx="2880000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8" name="图片 1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75505" y="7841227"/>
              <a:ext cx="195280" cy="195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" name="图片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5058" y="7871469"/>
              <a:ext cx="179956" cy="134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图片 2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20147" y="7860258"/>
              <a:ext cx="157306" cy="157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" name="图片 32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697456" y="7860259"/>
              <a:ext cx="157308" cy="157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" name="流程图: 可选过程 101"/>
          <p:cNvSpPr/>
          <p:nvPr/>
        </p:nvSpPr>
        <p:spPr>
          <a:xfrm>
            <a:off x="2191179" y="6181729"/>
            <a:ext cx="1336881" cy="355552"/>
          </a:xfrm>
          <a:prstGeom prst="flowChartAlternateProcess">
            <a:avLst/>
          </a:prstGeom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2276269" y="6292232"/>
            <a:ext cx="1155065" cy="15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1" kern="0" spc="100" dirty="0">
                <a:solidFill>
                  <a:srgbClr val="333333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多模态AI工具</a:t>
            </a:r>
            <a:endParaRPr lang="zh-CN" altLang="en-US" sz="8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4" name="流程图: 可选过程 103"/>
          <p:cNvSpPr/>
          <p:nvPr/>
        </p:nvSpPr>
        <p:spPr>
          <a:xfrm>
            <a:off x="3912664" y="6186174"/>
            <a:ext cx="1336881" cy="355552"/>
          </a:xfrm>
          <a:prstGeom prst="flowChartAlternateProcess">
            <a:avLst/>
          </a:prstGeom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3997754" y="6296677"/>
            <a:ext cx="1155065" cy="15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1" kern="0" spc="100" dirty="0">
                <a:solidFill>
                  <a:srgbClr val="333333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定制化集成</a:t>
            </a:r>
            <a:endParaRPr sz="1000" b="1" kern="0" spc="100" dirty="0">
              <a:solidFill>
                <a:srgbClr val="333333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106" name="流程图: 可选过程 105"/>
          <p:cNvSpPr/>
          <p:nvPr/>
        </p:nvSpPr>
        <p:spPr>
          <a:xfrm>
            <a:off x="5594144" y="6186174"/>
            <a:ext cx="1336881" cy="355552"/>
          </a:xfrm>
          <a:prstGeom prst="flowChartAlternateProcess">
            <a:avLst/>
          </a:prstGeom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5679234" y="6296677"/>
            <a:ext cx="1155065" cy="15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buClrTx/>
              <a:buSzTx/>
              <a:buFontTx/>
            </a:pPr>
            <a:r>
              <a:rPr sz="1000" b="1" kern="0" spc="100" dirty="0">
                <a:solidFill>
                  <a:srgbClr val="333333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核心优势</a:t>
            </a:r>
            <a:endParaRPr sz="1000" b="1" kern="0" spc="100" dirty="0">
              <a:solidFill>
                <a:srgbClr val="333333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470535" y="6819265"/>
            <a:ext cx="1337310" cy="8680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支持智能问答、深度研究、AI生成PPT。通过自然语言驱动分析，自动化销售分析等办公场景。</a:t>
            </a:r>
            <a:endParaRPr lang="zh-CN" altLang="en-US" sz="1000"/>
          </a:p>
        </p:txBody>
      </p:sp>
      <p:sp>
        <p:nvSpPr>
          <p:cNvPr id="109" name="文本框 108"/>
          <p:cNvSpPr txBox="1"/>
          <p:nvPr/>
        </p:nvSpPr>
        <p:spPr>
          <a:xfrm>
            <a:off x="2197100" y="6819265"/>
            <a:ext cx="1337310" cy="1210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提供AI生图、智能表格（数据分析） 、智能表单（信息收集）和多维表格（业务系统搭建），实现“文理兼修”的数字员工服务。</a:t>
            </a:r>
            <a:endParaRPr lang="zh-CN" altLang="en-US" sz="1000"/>
          </a:p>
        </p:txBody>
      </p:sp>
      <p:sp>
        <p:nvSpPr>
          <p:cNvPr id="110" name="文本框 109"/>
          <p:cNvSpPr txBox="1"/>
          <p:nvPr/>
        </p:nvSpPr>
        <p:spPr>
          <a:xfrm>
            <a:off x="3919220" y="6819265"/>
            <a:ext cx="1337310" cy="1210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企业可通过API接入自有数据 ，构建“智能 AI + 企业API + 企业数据         = 企业大脑” 闭环 ，支持合同分析、销售预测等自动化。</a:t>
            </a:r>
            <a:endParaRPr lang="zh-CN" altLang="en-US" sz="1000"/>
          </a:p>
        </p:txBody>
      </p:sp>
      <p:sp>
        <p:nvSpPr>
          <p:cNvPr id="111" name="文本框 110"/>
          <p:cNvSpPr txBox="1"/>
          <p:nvPr/>
        </p:nvSpPr>
        <p:spPr>
          <a:xfrm>
            <a:off x="5600065" y="6819265"/>
            <a:ext cx="1337310" cy="1210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助力企业克服模型选择难题 ，提供开箱即用的智能工具 ，无需额外         开发 ，全面提升办公生产力。</a:t>
            </a: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9900" y="9295130"/>
            <a:ext cx="1336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快速整理汇总最新的行业招投标信息。</a:t>
            </a: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90115" y="9295130"/>
            <a:ext cx="13366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智能生成内容，动态适应广告库存水平、市场趋势、用户画像，满足营销个性化需求。</a:t>
            </a: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923665" y="9295130"/>
            <a:ext cx="13366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快速生成商业化创意素材，惊艳你的客户，卖爆你的商品！</a:t>
            </a: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594350" y="9295130"/>
            <a:ext cx="13366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自动筛选求职者简历，依据预设的标准匹配合适的候选人，并安排面试。</a:t>
            </a: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749</Words>
  <Application>WPS 演示</Application>
  <PresentationFormat>自定义</PresentationFormat>
  <Paragraphs>58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Calibri</vt:lpstr>
      <vt:lpstr>Arial Unicode MS</vt:lpstr>
      <vt:lpstr>Calibri Light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小兵丁</cp:lastModifiedBy>
  <cp:revision>1616</cp:revision>
  <dcterms:created xsi:type="dcterms:W3CDTF">2020-03-25T03:48:00Z</dcterms:created>
  <dcterms:modified xsi:type="dcterms:W3CDTF">2025-12-18T09:27:16Z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2015_ms_pID_725343">
    <vt:lpwstr>(3)gq/ImoGnDdXxvBkRH8NSwU+LYxlTjEwtHflbPIWtLrlwrZjT6uHVuyv4dir1mF9Xy6lPjYOp
5y8UhfHP0P3kdtpxpPszHkIojOEwT+hFAZfgaAFCWvy3n8EhunNUf43BUypyA03RF5gkjAFx
r1iTzbwgvMSCltKUxf/JivktbmGWplGQGXiql/fExu4CeOVjIXWy1iGTqmL58D375+i6dOoe
m6rTVuy6c5UX/MaGWp</vt:lpwstr>
  </property>
  <property fmtid="{D5CDD505-2E9C-101B-9397-08002B2CF9AE}" pid="3" name="_2015_ms_pID_7253431">
    <vt:lpwstr>Dfv7loHGacoOMlkswkhHzyRx/i/680Mxx/FoXzl3A18w08qlQgOh6f
7BfbmGb/if2kxibslBsCVrzsyyQ/oypncn+gcZ/pJHsXFaE5o/zRD+G7/XTm2Dk8dL3cvkfp
B8UU8BPRnEueZb3ZeBLBLrapyNsMIQJT/4AGiHg+bZnp2dq7qRUN/sSAUtBbsz1JzveWnCdb
hBi/TxjK26ShKLyjCHaWIS7G/keKAFVt9snt</vt:lpwstr>
  </property>
  <property fmtid="{D5CDD505-2E9C-101B-9397-08002B2CF9AE}" pid="4" name="_2015_ms_pID_7253432">
    <vt:lpwstr>4Q==</vt:lpwstr>
  </property>
  <property fmtid="{D5CDD505-2E9C-101B-9397-08002B2CF9AE}" pid="5" name="_readonly">
    <vt:lpwstr/>
  </property>
  <property fmtid="{D5CDD505-2E9C-101B-9397-08002B2CF9AE}" pid="6" name="_change">
    <vt:lpwstr/>
  </property>
  <property fmtid="{D5CDD505-2E9C-101B-9397-08002B2CF9AE}" pid="7" name="_full-control">
    <vt:lpwstr/>
  </property>
  <property fmtid="{D5CDD505-2E9C-101B-9397-08002B2CF9AE}" pid="8" name="sflag">
    <vt:lpwstr>1686126914</vt:lpwstr>
  </property>
  <property fmtid="{D5CDD505-2E9C-101B-9397-08002B2CF9AE}" pid="9" name="KSOProductBuildVer">
    <vt:lpwstr>2052-12.1.0.24034</vt:lpwstr>
  </property>
  <property fmtid="{D5CDD505-2E9C-101B-9397-08002B2CF9AE}" pid="10" name="ICV">
    <vt:lpwstr>429DF03316474407846C4F8955267378_12</vt:lpwstr>
  </property>
</Properties>
</file>